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5E0FF-61E1-42B5-8E61-EB631130241B}"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A8A9AA-FEA2-43AB-BF33-AC51C6EB3CC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5E0FF-61E1-42B5-8E61-EB631130241B}"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8A9AA-FEA2-43AB-BF33-AC51C6EB3CC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rgbClr val="00B050"/>
                </a:solidFill>
              </a:rPr>
              <a:t>CASE TAKING IN MENTAL DISEASES</a:t>
            </a:r>
            <a:endParaRPr lang="en-US" b="1" i="1" dirty="0">
              <a:solidFill>
                <a:srgbClr val="00B050"/>
              </a:solidFill>
            </a:endParaRPr>
          </a:p>
        </p:txBody>
      </p:sp>
      <p:sp>
        <p:nvSpPr>
          <p:cNvPr id="3" name="Rectangle 2"/>
          <p:cNvSpPr/>
          <p:nvPr/>
        </p:nvSpPr>
        <p:spPr>
          <a:xfrm>
            <a:off x="4267200" y="4419600"/>
            <a:ext cx="4572000" cy="1754326"/>
          </a:xfrm>
          <a:prstGeom prst="rect">
            <a:avLst/>
          </a:prstGeom>
        </p:spPr>
        <p:txBody>
          <a:bodyPr>
            <a:spAutoFit/>
          </a:bodyPr>
          <a:lstStyle/>
          <a:p>
            <a:r>
              <a:rPr lang="en-US" b="1" dirty="0">
                <a:solidFill>
                  <a:srgbClr val="00B050"/>
                </a:solidFill>
              </a:rPr>
              <a:t>DR. CHANDRA HASAN.C.M, MD(</a:t>
            </a:r>
            <a:r>
              <a:rPr lang="en-US" b="1" dirty="0" err="1">
                <a:solidFill>
                  <a:srgbClr val="00B050"/>
                </a:solidFill>
              </a:rPr>
              <a:t>Hom</a:t>
            </a:r>
            <a:r>
              <a:rPr lang="en-US" b="1" dirty="0">
                <a:solidFill>
                  <a:srgbClr val="00B050"/>
                </a:solidFill>
              </a:rPr>
              <a:t>),</a:t>
            </a:r>
          </a:p>
          <a:p>
            <a:r>
              <a:rPr lang="en-US" b="1" dirty="0">
                <a:solidFill>
                  <a:srgbClr val="00B050"/>
                </a:solidFill>
              </a:rPr>
              <a:t>ASSOCIATED PROFESSOR,</a:t>
            </a:r>
          </a:p>
          <a:p>
            <a:r>
              <a:rPr lang="en-US" b="1" dirty="0">
                <a:solidFill>
                  <a:srgbClr val="00B050"/>
                </a:solidFill>
              </a:rPr>
              <a:t>DEPT OF REPERTORY,</a:t>
            </a:r>
          </a:p>
          <a:p>
            <a:r>
              <a:rPr lang="en-US" b="1" dirty="0">
                <a:solidFill>
                  <a:srgbClr val="00B050"/>
                </a:solidFill>
              </a:rPr>
              <a:t>SARADA KRISHNA HOMOEPATHIC MEDICAL COLLEGE,</a:t>
            </a:r>
          </a:p>
          <a:p>
            <a:r>
              <a:rPr lang="en-US" b="1" dirty="0">
                <a:solidFill>
                  <a:srgbClr val="00B050"/>
                </a:solidFill>
              </a:rPr>
              <a:t>KULASEKHARAM </a:t>
            </a:r>
            <a:endParaRPr lang="en-IN" b="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8229600" cy="6477000"/>
          </a:xfrm>
        </p:spPr>
        <p:txBody>
          <a:bodyPr>
            <a:normAutofit/>
          </a:bodyPr>
          <a:lstStyle/>
          <a:p>
            <a:pPr>
              <a:buNone/>
            </a:pPr>
            <a:r>
              <a:rPr lang="en-US" sz="2800" dirty="0" smtClean="0">
                <a:solidFill>
                  <a:srgbClr val="7030A0"/>
                </a:solidFill>
              </a:rPr>
              <a:t>           In such cases the case taking should be done in a manner which give an in sight to the patient. Case taking should be in corporated sensible and friendly, exhortations, consolatory arguments, serious representations and sensible advice. The patient should feel ‘relived 'after session of case taking.</a:t>
            </a:r>
            <a:endParaRPr lang="en-US" sz="2800"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t>         </a:t>
            </a:r>
            <a:r>
              <a:rPr lang="en-US" sz="2800" dirty="0" smtClean="0">
                <a:solidFill>
                  <a:srgbClr val="7030A0"/>
                </a:solidFill>
              </a:rPr>
              <a:t>Hahnemann mentioned about the mental diseases in the aphorism 210 to 230.</a:t>
            </a:r>
          </a:p>
          <a:p>
            <a:pPr>
              <a:buNone/>
            </a:pPr>
            <a:r>
              <a:rPr lang="en-US" sz="2800" dirty="0">
                <a:solidFill>
                  <a:srgbClr val="7030A0"/>
                </a:solidFill>
              </a:rPr>
              <a:t> </a:t>
            </a:r>
            <a:r>
              <a:rPr lang="en-US" sz="2800" dirty="0" smtClean="0">
                <a:solidFill>
                  <a:srgbClr val="7030A0"/>
                </a:solidFill>
              </a:rPr>
              <a:t>        Dr,Hahnemann consider the mental disease under one sided diseases of the chronic type affecting the whole psycho-somatic entity.</a:t>
            </a:r>
          </a:p>
          <a:p>
            <a:pPr>
              <a:buNone/>
            </a:pPr>
            <a:r>
              <a:rPr lang="en-US" sz="2800" dirty="0">
                <a:solidFill>
                  <a:srgbClr val="7030A0"/>
                </a:solidFill>
              </a:rPr>
              <a:t> </a:t>
            </a:r>
            <a:r>
              <a:rPr lang="en-US" sz="2800" dirty="0" smtClean="0">
                <a:solidFill>
                  <a:srgbClr val="7030A0"/>
                </a:solidFill>
              </a:rPr>
              <a:t>        The mind and body are not two absolutely separate entities, but they form an indivisible whole  inseparable facts, but distinguishable by mind for easy understanding.</a:t>
            </a:r>
          </a:p>
          <a:p>
            <a:pPr>
              <a:buNone/>
            </a:pPr>
            <a:r>
              <a:rPr lang="en-US" sz="2800" dirty="0">
                <a:solidFill>
                  <a:srgbClr val="7030A0"/>
                </a:solidFill>
              </a:rPr>
              <a:t> </a:t>
            </a:r>
            <a:r>
              <a:rPr lang="en-US" sz="2800" dirty="0" smtClean="0">
                <a:solidFill>
                  <a:srgbClr val="7030A0"/>
                </a:solidFill>
              </a:rPr>
              <a:t>        As drug proving shows that the actions of the drugs manifest them selves more or concomitantly</a:t>
            </a:r>
          </a:p>
          <a:p>
            <a:pPr>
              <a:buNone/>
            </a:pPr>
            <a:r>
              <a:rPr lang="en-US" sz="2800" dirty="0">
                <a:solidFill>
                  <a:srgbClr val="7030A0"/>
                </a:solidFill>
              </a:rPr>
              <a:t> </a:t>
            </a:r>
            <a:r>
              <a:rPr lang="en-US" sz="2800" dirty="0" smtClean="0">
                <a:solidFill>
                  <a:srgbClr val="7030A0"/>
                </a:solidFill>
              </a:rPr>
              <a:t>   through body and mind, so that in every fully proved drug picture there are corporeal symptoms along with alterations of thoughts, feelings, affections and volitions, intellect, memory, ect.  </a:t>
            </a:r>
            <a:endParaRPr lang="en-US" sz="2800"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solidFill>
                  <a:srgbClr val="7030A0"/>
                </a:solidFill>
              </a:rPr>
              <a:t>         So in natural diseases the physical disturbances are often found associated with their mental counter parts. So there is no gap between body and mind.</a:t>
            </a:r>
          </a:p>
          <a:p>
            <a:pPr>
              <a:buNone/>
            </a:pPr>
            <a:r>
              <a:rPr lang="en-US" sz="2800" dirty="0">
                <a:solidFill>
                  <a:srgbClr val="7030A0"/>
                </a:solidFill>
              </a:rPr>
              <a:t> </a:t>
            </a:r>
            <a:r>
              <a:rPr lang="en-US" sz="2800" dirty="0" smtClean="0">
                <a:solidFill>
                  <a:srgbClr val="7030A0"/>
                </a:solidFill>
              </a:rPr>
              <a:t>        So in the treatment of mental disease we should always be care full to take past history, and should try to detect the physical symptoms which preceded the present condition and try to get full picture of disease comprising physical and mental symptoms on the totally of which a similimum remedy is selected.</a:t>
            </a:r>
          </a:p>
          <a:p>
            <a:pPr>
              <a:buNone/>
            </a:pPr>
            <a:r>
              <a:rPr lang="en-US" sz="2800" dirty="0">
                <a:solidFill>
                  <a:srgbClr val="7030A0"/>
                </a:solidFill>
              </a:rPr>
              <a:t> </a:t>
            </a:r>
            <a:r>
              <a:rPr lang="en-US" sz="2800" dirty="0" smtClean="0">
                <a:solidFill>
                  <a:srgbClr val="7030A0"/>
                </a:solidFill>
              </a:rPr>
              <a:t>         Dr.Hahnemann mentioning about four types of mental disease conditions</a:t>
            </a:r>
          </a:p>
          <a:p>
            <a:pPr>
              <a:buNone/>
            </a:pPr>
            <a:r>
              <a:rPr lang="en-US" sz="2800" dirty="0">
                <a:solidFill>
                  <a:srgbClr val="7030A0"/>
                </a:solidFill>
              </a:rPr>
              <a:t> </a:t>
            </a:r>
            <a:r>
              <a:rPr lang="en-US" sz="2800" dirty="0" smtClean="0">
                <a:solidFill>
                  <a:srgbClr val="7030A0"/>
                </a:solidFill>
              </a:rPr>
              <a:t>         I, Almost all mental and emotional diseases are nothing more than physical disease, in which symptoms of derangement of mind and deposition</a:t>
            </a:r>
          </a:p>
          <a:p>
            <a:pPr>
              <a:buNone/>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solidFill>
                  <a:srgbClr val="7030A0"/>
                </a:solidFill>
              </a:rPr>
              <a:t>      to each of them is increased. Whilst the corporeal symptoms decline (more or less) till at length attains the most striking one – sidedness, almost as though it were local diseases in the invisible subtle of the mind or disposition (aph 215.)</a:t>
            </a:r>
          </a:p>
          <a:p>
            <a:pPr>
              <a:buNone/>
            </a:pPr>
            <a:r>
              <a:rPr lang="en-US" sz="2800" dirty="0" smtClean="0">
                <a:solidFill>
                  <a:srgbClr val="7030A0"/>
                </a:solidFill>
              </a:rPr>
              <a:t>         (ex) A case of suppuration of lung becomes transformed in to insanity, where in the physical changes improve almost to perfect health or a case of chronic colitis becomes eventually transformed in to hypochondriasis or some other variety of neurosis with the decrease of gastro intestinal symptoms to almost a negligible degree.</a:t>
            </a:r>
          </a:p>
          <a:p>
            <a:pPr>
              <a:buNone/>
            </a:pPr>
            <a:r>
              <a:rPr lang="en-US" sz="2800" dirty="0" smtClean="0">
                <a:solidFill>
                  <a:srgbClr val="7030A0"/>
                </a:solidFill>
              </a:rPr>
              <a:t>           This type of disease mostly proceeds with a history of physical symptoms which later transforms in to the symptom of mind.  </a:t>
            </a:r>
            <a:endParaRPr lang="en-US" sz="2800"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4800"/>
            <a:ext cx="8229600" cy="6324600"/>
          </a:xfrm>
        </p:spPr>
        <p:txBody>
          <a:bodyPr>
            <a:normAutofit/>
          </a:bodyPr>
          <a:lstStyle/>
          <a:p>
            <a:pPr>
              <a:buNone/>
            </a:pPr>
            <a:r>
              <a:rPr lang="en-US" sz="2800" dirty="0" smtClean="0">
                <a:solidFill>
                  <a:srgbClr val="7030A0"/>
                </a:solidFill>
              </a:rPr>
              <a:t>           In order to get the full picture the following are considered,</a:t>
            </a:r>
          </a:p>
          <a:p>
            <a:pPr>
              <a:buNone/>
            </a:pPr>
            <a:r>
              <a:rPr lang="en-US" sz="2800" dirty="0" smtClean="0">
                <a:solidFill>
                  <a:srgbClr val="7030A0"/>
                </a:solidFill>
              </a:rPr>
              <a:t>           a, Accurate description of all the phenomenon of previous so called corporeal disease, before it deranged in to a one-sided increased of mental symptoms and become a disease of mind and disposition. Some times the patient might not be able to provide a full description of his condition. In such cases it should be gathered from his family members and friends.</a:t>
            </a:r>
          </a:p>
          <a:p>
            <a:pPr>
              <a:buNone/>
            </a:pPr>
            <a:r>
              <a:rPr lang="en-US" sz="2800" dirty="0" smtClean="0">
                <a:solidFill>
                  <a:srgbClr val="7030A0"/>
                </a:solidFill>
              </a:rPr>
              <a:t>           b, During the lucid (clear) interval, some physical symptoms appear or more prominent, these symptoms should be taken in to consideration.</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c, The changes in behavior, alteration in the functioning of the mind or any deviation from his previous state of mind should be noted, by inquiring from the bystanders. They should be able to disclose (reveal) their close and accurate observation regarding the changes in the patient. The physician’s observation  should be important in such cases. So most carefully with patience physician should examine the patient and note the changes.</a:t>
            </a:r>
          </a:p>
          <a:p>
            <a:pPr>
              <a:buNone/>
            </a:pPr>
            <a:r>
              <a:rPr lang="en-US" sz="2800" dirty="0" smtClean="0">
                <a:solidFill>
                  <a:srgbClr val="7030A0"/>
                </a:solidFill>
              </a:rPr>
              <a:t>             The required data construct the complete picture of the disease.</a:t>
            </a:r>
          </a:p>
          <a:p>
            <a:pPr>
              <a:buNone/>
            </a:pPr>
            <a:r>
              <a:rPr lang="en-US" sz="2800" dirty="0" smtClean="0">
                <a:solidFill>
                  <a:srgbClr val="7030A0"/>
                </a:solidFill>
              </a:rPr>
              <a:t>           II, There is another condition where the mental aspect is deranged and the disturbances finding the body slightly yielding (produce) to the altered </a:t>
            </a:r>
            <a:endParaRPr lang="en-US" sz="2800"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a:buNone/>
            </a:pPr>
            <a:r>
              <a:rPr lang="en-US" sz="2800" dirty="0" smtClean="0"/>
              <a:t>   </a:t>
            </a:r>
            <a:r>
              <a:rPr lang="en-US" sz="2800" dirty="0" smtClean="0">
                <a:solidFill>
                  <a:srgbClr val="7030A0"/>
                </a:solidFill>
              </a:rPr>
              <a:t> psychological conditions maintain the body in a disturbed condition and continue the psycho – pathological state of the patient. There also continued in a various circle by emotional cause, such as continued, anxiety, worry, vexation, wrongs, and frequent occurrence of great fear and fright.</a:t>
            </a:r>
          </a:p>
          <a:p>
            <a:pPr>
              <a:buNone/>
            </a:pPr>
            <a:r>
              <a:rPr lang="en-US" sz="2800" dirty="0" smtClean="0">
                <a:solidFill>
                  <a:srgbClr val="7030A0"/>
                </a:solidFill>
              </a:rPr>
              <a:t>            In such cases a detailed understanding of the patient’s environment become a great necessity for the physician. He must explore circumstances in his family, work, and social area to which the patient is constantly reacting.</a:t>
            </a:r>
          </a:p>
          <a:p>
            <a:pPr>
              <a:buNone/>
            </a:pPr>
            <a:r>
              <a:rPr lang="en-US" sz="2800" dirty="0" smtClean="0">
                <a:solidFill>
                  <a:srgbClr val="7030A0"/>
                </a:solidFill>
              </a:rPr>
              <a:t>             In fact such diseases are the expressions of his failure to adapt himself in continued and prevailing unfavorable situations. There fore the physician should acquire details of the patient’s disposition, his environment and the characteristics of his mental and physical reactions in order to construct totality.</a:t>
            </a:r>
            <a:endParaRPr lang="en-US" sz="2800"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III, Sudden out break of insanity or mania (precipitated by some exciting factors (ex) fright, vexation, mental shock, abuse of spirituous liquors, etc) may occur during the ordinary quite course of disease. They may be compared with the sudden findings of latent psora in physical disease.</a:t>
            </a:r>
          </a:p>
          <a:p>
            <a:pPr>
              <a:buNone/>
            </a:pPr>
            <a:r>
              <a:rPr lang="en-US" sz="2800" dirty="0" smtClean="0">
                <a:solidFill>
                  <a:srgbClr val="7030A0"/>
                </a:solidFill>
              </a:rPr>
              <a:t>            These acute mental or emotional disease should be treated as any acute disease in Homoeopathic practice.</a:t>
            </a:r>
          </a:p>
          <a:p>
            <a:pPr>
              <a:buNone/>
            </a:pPr>
            <a:r>
              <a:rPr lang="en-US" sz="2800" dirty="0" smtClean="0">
                <a:solidFill>
                  <a:srgbClr val="7030A0"/>
                </a:solidFill>
              </a:rPr>
              <a:t>             In such cases all prominent symptoms at the mental level along with the physical concomitants are taken in to account to form the totality. Based on this acute totality an indicated medicine should be found.</a:t>
            </a:r>
            <a:endParaRPr lang="en-US" sz="2800"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lstStyle/>
          <a:p>
            <a:pPr>
              <a:buNone/>
            </a:pPr>
            <a:r>
              <a:rPr lang="en-US" dirty="0" smtClean="0">
                <a:solidFill>
                  <a:srgbClr val="7030A0"/>
                </a:solidFill>
              </a:rPr>
              <a:t>         </a:t>
            </a:r>
            <a:r>
              <a:rPr lang="en-US" sz="2800" dirty="0" smtClean="0">
                <a:solidFill>
                  <a:srgbClr val="7030A0"/>
                </a:solidFill>
              </a:rPr>
              <a:t>After the patient recovers from this acute state, a detailed case taking should be done to ascertain his miasmatic back ground and his constitution, so that the anti – miasmatic medicine and constitutional medicine can be prescribed at the appropriate time for a required period to check (arrest) a similar attack.</a:t>
            </a:r>
          </a:p>
          <a:p>
            <a:pPr>
              <a:buNone/>
            </a:pPr>
            <a:r>
              <a:rPr lang="en-US" sz="2800" dirty="0" smtClean="0">
                <a:solidFill>
                  <a:srgbClr val="7030A0"/>
                </a:solidFill>
              </a:rPr>
              <a:t>         IV, There are another group of mental cases where it is difficult to ascertain whether the mind or body is primarily at fault. They may corporeal cause or psychological factor (ex) faults of education, bad habit, corrupt moral, superstition and ignorance, etc.</a:t>
            </a:r>
          </a:p>
          <a:p>
            <a:pPr>
              <a:buNone/>
            </a:pPr>
            <a:r>
              <a:rPr lang="en-US" sz="2800" dirty="0" smtClean="0"/>
              <a:t> </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1040</Words>
  <Application>Microsoft Office PowerPoint</Application>
  <PresentationFormat>On-screen Show (4:3)</PresentationFormat>
  <Paragraphs>35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CASE TAKING IN MENTAL DISEASES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IN MENTAL DISEASES</dc:title>
  <dc:creator>INTEL i3</dc:creator>
  <cp:lastModifiedBy>Admin</cp:lastModifiedBy>
  <cp:revision>27</cp:revision>
  <dcterms:created xsi:type="dcterms:W3CDTF">2018-07-01T20:54:09Z</dcterms:created>
  <dcterms:modified xsi:type="dcterms:W3CDTF">2019-12-28T07:20:19Z</dcterms:modified>
</cp:coreProperties>
</file>